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C0B0-7243-4091-99DE-1C2DD70AD411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51DA-CBB3-47E6-8208-191961C2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68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C0B0-7243-4091-99DE-1C2DD70AD411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51DA-CBB3-47E6-8208-191961C2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35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C0B0-7243-4091-99DE-1C2DD70AD411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51DA-CBB3-47E6-8208-191961C2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3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C0B0-7243-4091-99DE-1C2DD70AD411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51DA-CBB3-47E6-8208-191961C2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1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C0B0-7243-4091-99DE-1C2DD70AD411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51DA-CBB3-47E6-8208-191961C2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988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C0B0-7243-4091-99DE-1C2DD70AD411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51DA-CBB3-47E6-8208-191961C2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1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C0B0-7243-4091-99DE-1C2DD70AD411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51DA-CBB3-47E6-8208-191961C2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949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C0B0-7243-4091-99DE-1C2DD70AD411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51DA-CBB3-47E6-8208-191961C2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84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C0B0-7243-4091-99DE-1C2DD70AD411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51DA-CBB3-47E6-8208-191961C2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20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C0B0-7243-4091-99DE-1C2DD70AD411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51DA-CBB3-47E6-8208-191961C2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914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CC0B0-7243-4091-99DE-1C2DD70AD411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6851DA-CBB3-47E6-8208-191961C2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41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CC0B0-7243-4091-99DE-1C2DD70AD411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851DA-CBB3-47E6-8208-191961C26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422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898634"/>
            <a:ext cx="10452538" cy="507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86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9" y="945932"/>
            <a:ext cx="10578662" cy="498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66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58" y="756745"/>
            <a:ext cx="10405241" cy="542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27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07" y="898634"/>
            <a:ext cx="10594427" cy="509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72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03" y="930166"/>
            <a:ext cx="10468304" cy="504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69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9" y="898634"/>
            <a:ext cx="10499833" cy="512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10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79" y="709449"/>
            <a:ext cx="10704787" cy="532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45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76" y="930166"/>
            <a:ext cx="10657490" cy="496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28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34" y="851339"/>
            <a:ext cx="10452538" cy="512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87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28" y="914401"/>
            <a:ext cx="10247586" cy="498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05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993" y="930166"/>
            <a:ext cx="10279117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82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61697"/>
            <a:ext cx="10436771" cy="512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59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10" y="898634"/>
            <a:ext cx="10673255" cy="507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86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03" y="961696"/>
            <a:ext cx="10515599" cy="499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44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38" y="898633"/>
            <a:ext cx="10594428" cy="513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417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03" y="819807"/>
            <a:ext cx="10673256" cy="512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221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9" y="914401"/>
            <a:ext cx="10452538" cy="507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28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45" y="882870"/>
            <a:ext cx="10704786" cy="499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27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10" y="851338"/>
            <a:ext cx="10673255" cy="51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028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76" y="804041"/>
            <a:ext cx="10689021" cy="529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45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11" y="930166"/>
            <a:ext cx="10689020" cy="507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61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1" y="914400"/>
            <a:ext cx="10625959" cy="520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94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76" y="867103"/>
            <a:ext cx="10657490" cy="491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27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07" y="898633"/>
            <a:ext cx="10594427" cy="499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61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34" y="851338"/>
            <a:ext cx="10436773" cy="510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966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41" y="993228"/>
            <a:ext cx="10562897" cy="493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2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1" y="882869"/>
            <a:ext cx="10689021" cy="510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68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34" y="851338"/>
            <a:ext cx="10484069" cy="517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562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745" y="882869"/>
            <a:ext cx="10625957" cy="509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94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876" y="1135117"/>
            <a:ext cx="7457090" cy="449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53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2" y="882869"/>
            <a:ext cx="10515599" cy="509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20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3" y="945931"/>
            <a:ext cx="10625958" cy="491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249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545723"/>
              </p:ext>
            </p:extLst>
          </p:nvPr>
        </p:nvGraphicFramePr>
        <p:xfrm>
          <a:off x="693684" y="772512"/>
          <a:ext cx="10799378" cy="54774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05455">
                  <a:extLst>
                    <a:ext uri="{9D8B030D-6E8A-4147-A177-3AD203B41FA5}">
                      <a16:colId xmlns:a16="http://schemas.microsoft.com/office/drawing/2014/main" val="280211013"/>
                    </a:ext>
                  </a:extLst>
                </a:gridCol>
                <a:gridCol w="4128015">
                  <a:extLst>
                    <a:ext uri="{9D8B030D-6E8A-4147-A177-3AD203B41FA5}">
                      <a16:colId xmlns:a16="http://schemas.microsoft.com/office/drawing/2014/main" val="827341831"/>
                    </a:ext>
                  </a:extLst>
                </a:gridCol>
                <a:gridCol w="4265908">
                  <a:extLst>
                    <a:ext uri="{9D8B030D-6E8A-4147-A177-3AD203B41FA5}">
                      <a16:colId xmlns:a16="http://schemas.microsoft.com/office/drawing/2014/main" val="2991901529"/>
                    </a:ext>
                  </a:extLst>
                </a:gridCol>
              </a:tblGrid>
              <a:tr h="5944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Features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Memory Mapped IO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IO Mapped IO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extLst>
                  <a:ext uri="{0D108BD9-81ED-4DB2-BD59-A6C34878D82A}">
                    <a16:rowId xmlns:a16="http://schemas.microsoft.com/office/drawing/2014/main" val="3525950454"/>
                  </a:ext>
                </a:extLst>
              </a:tr>
              <a:tr h="115027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Addressing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IO devices are accessed like any other memory location.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They cannot be accessed like any other memory location.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extLst>
                  <a:ext uri="{0D108BD9-81ED-4DB2-BD59-A6C34878D82A}">
                    <a16:rowId xmlns:a16="http://schemas.microsoft.com/office/drawing/2014/main" val="198599815"/>
                  </a:ext>
                </a:extLst>
              </a:tr>
              <a:tr h="5944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Address Size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They are assigned with 16-bit address values.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They are assigned with 8-bit address values.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extLst>
                  <a:ext uri="{0D108BD9-81ED-4DB2-BD59-A6C34878D82A}">
                    <a16:rowId xmlns:a16="http://schemas.microsoft.com/office/drawing/2014/main" val="3461239623"/>
                  </a:ext>
                </a:extLst>
              </a:tr>
              <a:tr h="59443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Instructions Used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The instruction used are LDA and STA, etc.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The instruction used are IN and OUT.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extLst>
                  <a:ext uri="{0D108BD9-81ED-4DB2-BD59-A6C34878D82A}">
                    <a16:rowId xmlns:a16="http://schemas.microsoft.com/office/drawing/2014/main" val="4230683244"/>
                  </a:ext>
                </a:extLst>
              </a:tr>
              <a:tr h="115027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Cycles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Cycles involved during operation are Memory Read, Memory Write.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Cycles involved during operation are IO read and IO writes in the case of IO Mapped IO.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extLst>
                  <a:ext uri="{0D108BD9-81ED-4DB2-BD59-A6C34878D82A}">
                    <a16:rowId xmlns:a16="http://schemas.microsoft.com/office/drawing/2014/main" val="3276618283"/>
                  </a:ext>
                </a:extLst>
              </a:tr>
              <a:tr h="115027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Registers Communicating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Any register can communicate with the IO device in case of Memory Mapped IO.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Only Accumulator can communicate with IO devices in case of IO Mapped IO.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extLst>
                  <a:ext uri="{0D108BD9-81ED-4DB2-BD59-A6C34878D82A}">
                    <a16:rowId xmlns:a16="http://schemas.microsoft.com/office/drawing/2014/main" val="2975203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1779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72" y="914400"/>
            <a:ext cx="10673256" cy="509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818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259922"/>
              </p:ext>
            </p:extLst>
          </p:nvPr>
        </p:nvGraphicFramePr>
        <p:xfrm>
          <a:off x="693684" y="772512"/>
          <a:ext cx="10799378" cy="52026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05455">
                  <a:extLst>
                    <a:ext uri="{9D8B030D-6E8A-4147-A177-3AD203B41FA5}">
                      <a16:colId xmlns:a16="http://schemas.microsoft.com/office/drawing/2014/main" val="280211013"/>
                    </a:ext>
                  </a:extLst>
                </a:gridCol>
                <a:gridCol w="4128015">
                  <a:extLst>
                    <a:ext uri="{9D8B030D-6E8A-4147-A177-3AD203B41FA5}">
                      <a16:colId xmlns:a16="http://schemas.microsoft.com/office/drawing/2014/main" val="827341831"/>
                    </a:ext>
                  </a:extLst>
                </a:gridCol>
                <a:gridCol w="4265908">
                  <a:extLst>
                    <a:ext uri="{9D8B030D-6E8A-4147-A177-3AD203B41FA5}">
                      <a16:colId xmlns:a16="http://schemas.microsoft.com/office/drawing/2014/main" val="2991901529"/>
                    </a:ext>
                  </a:extLst>
                </a:gridCol>
              </a:tblGrid>
              <a:tr h="45034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Features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Memory Mapped IO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IO Mapped IO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extLst>
                  <a:ext uri="{0D108BD9-81ED-4DB2-BD59-A6C34878D82A}">
                    <a16:rowId xmlns:a16="http://schemas.microsoft.com/office/drawing/2014/main" val="3525950454"/>
                  </a:ext>
                </a:extLst>
              </a:tr>
              <a:tr h="9421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Space Involved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2</a:t>
                      </a:r>
                      <a:r>
                        <a:rPr lang="en-US" sz="1800" baseline="30000" dirty="0">
                          <a:effectLst/>
                          <a:latin typeface="Cambria" panose="02040503050406030204" pitchFamily="18" charset="0"/>
                        </a:rPr>
                        <a:t>16</a:t>
                      </a: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 IO ports are possible to be used for interfacing in case of Memory Mapped IO.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Only 256 I/O ports are available for interfacing in case of IO Mapped IO.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extLst>
                  <a:ext uri="{0D108BD9-81ED-4DB2-BD59-A6C34878D82A}">
                    <a16:rowId xmlns:a16="http://schemas.microsoft.com/office/drawing/2014/main" val="1722040425"/>
                  </a:ext>
                </a:extLst>
              </a:tr>
              <a:tr h="94216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IO/M` signal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During writing or read cycles (IO/M` = 0 ) in case of Memory Mapped IO.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During writing or read cycles (IO/M` = 1) in case of IO Mapped IO.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extLst>
                  <a:ext uri="{0D108BD9-81ED-4DB2-BD59-A6C34878D82A}">
                    <a16:rowId xmlns:a16="http://schemas.microsoft.com/office/drawing/2014/main" val="3397731004"/>
                  </a:ext>
                </a:extLst>
              </a:tr>
              <a:tr h="143397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Control Signal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No separate control signal required since we have unified memory space in the case of Memory Mapped IO.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Special control signals are used in the case of IO Mapped IO.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extLst>
                  <a:ext uri="{0D108BD9-81ED-4DB2-BD59-A6C34878D82A}">
                    <a16:rowId xmlns:a16="http://schemas.microsoft.com/office/drawing/2014/main" val="989582911"/>
                  </a:ext>
                </a:extLst>
              </a:tr>
              <a:tr h="143397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Arithmetic and Logical operations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Arithmetic and logical operations are performed directly on the data in the case of Memory Mapped IO.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Arithmetic and logical operations cannot be performed directly on the data in the case of IO Mapped IO.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082" marR="8082" marT="8082" marB="8082" anchor="ctr"/>
                </a:tc>
                <a:extLst>
                  <a:ext uri="{0D108BD9-81ED-4DB2-BD59-A6C34878D82A}">
                    <a16:rowId xmlns:a16="http://schemas.microsoft.com/office/drawing/2014/main" val="2401714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6163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197635"/>
              </p:ext>
            </p:extLst>
          </p:nvPr>
        </p:nvGraphicFramePr>
        <p:xfrm>
          <a:off x="646388" y="740980"/>
          <a:ext cx="10878204" cy="59374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26068">
                  <a:extLst>
                    <a:ext uri="{9D8B030D-6E8A-4147-A177-3AD203B41FA5}">
                      <a16:colId xmlns:a16="http://schemas.microsoft.com/office/drawing/2014/main" val="2276758356"/>
                    </a:ext>
                  </a:extLst>
                </a:gridCol>
                <a:gridCol w="3626068">
                  <a:extLst>
                    <a:ext uri="{9D8B030D-6E8A-4147-A177-3AD203B41FA5}">
                      <a16:colId xmlns:a16="http://schemas.microsoft.com/office/drawing/2014/main" val="1963753869"/>
                    </a:ext>
                  </a:extLst>
                </a:gridCol>
                <a:gridCol w="3626068">
                  <a:extLst>
                    <a:ext uri="{9D8B030D-6E8A-4147-A177-3AD203B41FA5}">
                      <a16:colId xmlns:a16="http://schemas.microsoft.com/office/drawing/2014/main" val="2989282905"/>
                    </a:ext>
                  </a:extLst>
                </a:gridCol>
              </a:tblGrid>
              <a:tr h="5955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Basis for Comparison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Memory mapped I/O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I/O mapped I/O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extLst>
                  <a:ext uri="{0D108BD9-81ED-4DB2-BD59-A6C34878D82A}">
                    <a16:rowId xmlns:a16="http://schemas.microsoft.com/office/drawing/2014/main" val="3125616854"/>
                  </a:ext>
                </a:extLst>
              </a:tr>
              <a:tr h="5955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Basic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I/O devices are treated as memory.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I/O devices are treated as I/O devices.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extLst>
                  <a:ext uri="{0D108BD9-81ED-4DB2-BD59-A6C34878D82A}">
                    <a16:rowId xmlns:a16="http://schemas.microsoft.com/office/drawing/2014/main" val="3711420142"/>
                  </a:ext>
                </a:extLst>
              </a:tr>
              <a:tr h="5955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Allotted address size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16-bit (A</a:t>
                      </a:r>
                      <a:r>
                        <a:rPr lang="en-US" sz="1800" baseline="-25000">
                          <a:effectLst/>
                          <a:latin typeface="Cambria" panose="02040503050406030204" pitchFamily="18" charset="0"/>
                        </a:rPr>
                        <a:t>0</a:t>
                      </a: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 – A</a:t>
                      </a:r>
                      <a:r>
                        <a:rPr lang="en-US" sz="1800" baseline="-25000">
                          <a:effectLst/>
                          <a:latin typeface="Cambria" panose="02040503050406030204" pitchFamily="18" charset="0"/>
                        </a:rPr>
                        <a:t>15</a:t>
                      </a: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)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8-bit (A</a:t>
                      </a:r>
                      <a:r>
                        <a:rPr lang="en-US" sz="1800" baseline="-25000">
                          <a:effectLst/>
                          <a:latin typeface="Cambria" panose="02040503050406030204" pitchFamily="18" charset="0"/>
                        </a:rPr>
                        <a:t>0</a:t>
                      </a: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 – A</a:t>
                      </a:r>
                      <a:r>
                        <a:rPr lang="en-US" sz="1800" baseline="-25000">
                          <a:effectLst/>
                          <a:latin typeface="Cambria" panose="02040503050406030204" pitchFamily="18" charset="0"/>
                        </a:rPr>
                        <a:t>7</a:t>
                      </a: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)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extLst>
                  <a:ext uri="{0D108BD9-81ED-4DB2-BD59-A6C34878D82A}">
                    <a16:rowId xmlns:a16="http://schemas.microsoft.com/office/drawing/2014/main" val="2229910337"/>
                  </a:ext>
                </a:extLst>
              </a:tr>
              <a:tr h="5955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Data transfer instructions 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Same for memory and I/O devices.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Different for memory and I/O devices.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extLst>
                  <a:ext uri="{0D108BD9-81ED-4DB2-BD59-A6C34878D82A}">
                    <a16:rowId xmlns:a16="http://schemas.microsoft.com/office/drawing/2014/main" val="3242896976"/>
                  </a:ext>
                </a:extLst>
              </a:tr>
              <a:tr h="5955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Cycles involved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Memory read and memory write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I/O read and I/O write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extLst>
                  <a:ext uri="{0D108BD9-81ED-4DB2-BD59-A6C34878D82A}">
                    <a16:rowId xmlns:a16="http://schemas.microsoft.com/office/drawing/2014/main" val="3906697348"/>
                  </a:ext>
                </a:extLst>
              </a:tr>
              <a:tr h="5955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Interfacing of I/O ports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Large (around 64K)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Comparatively small (around 256)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extLst>
                  <a:ext uri="{0D108BD9-81ED-4DB2-BD59-A6C34878D82A}">
                    <a16:rowId xmlns:a16="http://schemas.microsoft.com/office/drawing/2014/main" val="2352264372"/>
                  </a:ext>
                </a:extLst>
              </a:tr>
              <a:tr h="5955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Control signal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No separate control signal is needed for I/O devices.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Special control signals are used for I/O devices.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extLst>
                  <a:ext uri="{0D108BD9-81ED-4DB2-BD59-A6C34878D82A}">
                    <a16:rowId xmlns:a16="http://schemas.microsoft.com/office/drawing/2014/main" val="4206489582"/>
                  </a:ext>
                </a:extLst>
              </a:tr>
              <a:tr h="5955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Efficiency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Less 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Comparatively more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extLst>
                  <a:ext uri="{0D108BD9-81ED-4DB2-BD59-A6C34878D82A}">
                    <a16:rowId xmlns:a16="http://schemas.microsoft.com/office/drawing/2014/main" val="3467090876"/>
                  </a:ext>
                </a:extLst>
              </a:tr>
              <a:tr h="59558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Decoder hardware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More decoder hardware required.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Less decoder hardware required.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extLst>
                  <a:ext uri="{0D108BD9-81ED-4DB2-BD59-A6C34878D82A}">
                    <a16:rowId xmlns:a16="http://schemas.microsoft.com/office/drawing/2014/main" val="1838951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56720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786568"/>
              </p:ext>
            </p:extLst>
          </p:nvPr>
        </p:nvGraphicFramePr>
        <p:xfrm>
          <a:off x="646388" y="740978"/>
          <a:ext cx="10878204" cy="56015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26068">
                  <a:extLst>
                    <a:ext uri="{9D8B030D-6E8A-4147-A177-3AD203B41FA5}">
                      <a16:colId xmlns:a16="http://schemas.microsoft.com/office/drawing/2014/main" val="2276758356"/>
                    </a:ext>
                  </a:extLst>
                </a:gridCol>
                <a:gridCol w="3626068">
                  <a:extLst>
                    <a:ext uri="{9D8B030D-6E8A-4147-A177-3AD203B41FA5}">
                      <a16:colId xmlns:a16="http://schemas.microsoft.com/office/drawing/2014/main" val="1963753869"/>
                    </a:ext>
                  </a:extLst>
                </a:gridCol>
                <a:gridCol w="3626068">
                  <a:extLst>
                    <a:ext uri="{9D8B030D-6E8A-4147-A177-3AD203B41FA5}">
                      <a16:colId xmlns:a16="http://schemas.microsoft.com/office/drawing/2014/main" val="2989282905"/>
                    </a:ext>
                  </a:extLst>
                </a:gridCol>
              </a:tblGrid>
              <a:tr h="5467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Basis for Comparison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Memory mapped I/O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I/O mapped I/O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extLst>
                  <a:ext uri="{0D108BD9-81ED-4DB2-BD59-A6C34878D82A}">
                    <a16:rowId xmlns:a16="http://schemas.microsoft.com/office/drawing/2014/main" val="3125616854"/>
                  </a:ext>
                </a:extLst>
              </a:tr>
              <a:tr h="105756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IO/M’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During memory read or memory write operations, IO/M’ is kept low.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During I/O read and I/O write operation, IO/M’ is kept high.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extLst>
                  <a:ext uri="{0D108BD9-81ED-4DB2-BD59-A6C34878D82A}">
                    <a16:rowId xmlns:a16="http://schemas.microsoft.com/office/drawing/2014/main" val="91949084"/>
                  </a:ext>
                </a:extLst>
              </a:tr>
              <a:tr h="5467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Data movement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Between registers and ports.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Between accumulator and ports.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extLst>
                  <a:ext uri="{0D108BD9-81ED-4DB2-BD59-A6C34878D82A}">
                    <a16:rowId xmlns:a16="http://schemas.microsoft.com/office/drawing/2014/main" val="318129277"/>
                  </a:ext>
                </a:extLst>
              </a:tr>
              <a:tr h="5467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Logical approach 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Simple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Complex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extLst>
                  <a:ext uri="{0D108BD9-81ED-4DB2-BD59-A6C34878D82A}">
                    <a16:rowId xmlns:a16="http://schemas.microsoft.com/office/drawing/2014/main" val="3162724315"/>
                  </a:ext>
                </a:extLst>
              </a:tr>
              <a:tr h="5467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Usability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In small systems where memory requirement is less.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In systems that need large memory space.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extLst>
                  <a:ext uri="{0D108BD9-81ED-4DB2-BD59-A6C34878D82A}">
                    <a16:rowId xmlns:a16="http://schemas.microsoft.com/office/drawing/2014/main" val="2180455508"/>
                  </a:ext>
                </a:extLst>
              </a:tr>
              <a:tr h="5467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Speed of operation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Slow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Comparatively fast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extLst>
                  <a:ext uri="{0D108BD9-81ED-4DB2-BD59-A6C34878D82A}">
                    <a16:rowId xmlns:a16="http://schemas.microsoft.com/office/drawing/2014/main" val="901244034"/>
                  </a:ext>
                </a:extLst>
              </a:tr>
              <a:tr h="156915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>
                          <a:effectLst/>
                          <a:latin typeface="Cambria" panose="02040503050406030204" pitchFamily="18" charset="0"/>
                        </a:rPr>
                        <a:t>Example of instruction</a:t>
                      </a:r>
                      <a:endParaRPr lang="en-US" sz="180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LDA ****H</a:t>
                      </a:r>
                      <a:br>
                        <a:rPr lang="en-US" sz="1800" dirty="0">
                          <a:effectLst/>
                          <a:latin typeface="Cambria" panose="02040503050406030204" pitchFamily="18" charset="0"/>
                        </a:rPr>
                      </a:b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STA ****H</a:t>
                      </a:r>
                      <a:br>
                        <a:rPr lang="en-US" sz="1800" dirty="0">
                          <a:effectLst/>
                          <a:latin typeface="Cambria" panose="02040503050406030204" pitchFamily="18" charset="0"/>
                        </a:rPr>
                      </a:b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MOV A, M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IN ****H</a:t>
                      </a:r>
                      <a:br>
                        <a:rPr lang="en-US" sz="1800" dirty="0">
                          <a:effectLst/>
                          <a:latin typeface="Cambria" panose="02040503050406030204" pitchFamily="18" charset="0"/>
                        </a:rPr>
                      </a:br>
                      <a:r>
                        <a:rPr lang="en-US" sz="1800" dirty="0">
                          <a:effectLst/>
                          <a:latin typeface="Cambria" panose="02040503050406030204" pitchFamily="18" charset="0"/>
                        </a:rPr>
                        <a:t>OUT ****H</a:t>
                      </a:r>
                      <a:endParaRPr lang="en-US" sz="1800" dirty="0">
                        <a:effectLst/>
                        <a:latin typeface="Cambria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935" marR="7935" marT="7935" marB="7935" anchor="ctr"/>
                </a:tc>
                <a:extLst>
                  <a:ext uri="{0D108BD9-81ED-4DB2-BD59-A6C34878D82A}">
                    <a16:rowId xmlns:a16="http://schemas.microsoft.com/office/drawing/2014/main" val="13476575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322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03" y="930166"/>
            <a:ext cx="10578663" cy="512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18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682" y="804040"/>
            <a:ext cx="10815145" cy="526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81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27" y="835572"/>
            <a:ext cx="10846675" cy="523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59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207" y="867102"/>
            <a:ext cx="8797159" cy="528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90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03" y="930166"/>
            <a:ext cx="10657490" cy="501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26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491</Words>
  <Application>Microsoft Office PowerPoint</Application>
  <PresentationFormat>Widescreen</PresentationFormat>
  <Paragraphs>81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Calibri</vt:lpstr>
      <vt:lpstr>Calibri Light</vt:lpstr>
      <vt:lpstr>Cambria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Kabir.CSE</dc:creator>
  <cp:lastModifiedBy>Kabir.CSE</cp:lastModifiedBy>
  <cp:revision>39</cp:revision>
  <dcterms:created xsi:type="dcterms:W3CDTF">2022-07-20T09:53:03Z</dcterms:created>
  <dcterms:modified xsi:type="dcterms:W3CDTF">2022-07-21T03:27:36Z</dcterms:modified>
</cp:coreProperties>
</file>